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74"/>
  </p:normalViewPr>
  <p:slideViewPr>
    <p:cSldViewPr>
      <p:cViewPr>
        <p:scale>
          <a:sx n="80" d="100"/>
          <a:sy n="80" d="100"/>
        </p:scale>
        <p:origin x="760" y="-2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5/17/18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tiff"/><Relationship Id="rId12"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tiff"/><Relationship Id="rId5" Type="http://schemas.openxmlformats.org/officeDocument/2006/relationships/image" Target="../media/image3.tiff"/><Relationship Id="rId10" Type="http://schemas.openxmlformats.org/officeDocument/2006/relationships/image" Target="../media/image8.emf"/><Relationship Id="rId4" Type="http://schemas.openxmlformats.org/officeDocument/2006/relationships/image" Target="../media/image2.jpg"/><Relationship Id="rId9"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6039188" y="850573"/>
            <a:ext cx="18043525" cy="2200602"/>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Hall-B Targets</a:t>
            </a:r>
          </a:p>
          <a:p>
            <a:pPr algn="ctr">
              <a:lnSpc>
                <a:spcPts val="8400"/>
              </a:lnSpc>
              <a:tabLst>
                <a:tab pos="3644900" algn="l"/>
                <a:tab pos="7785100" algn="l"/>
                <a:tab pos="8255000" algn="l"/>
              </a:tabLst>
            </a:pPr>
            <a:r>
              <a:rPr lang="en-US" altLang="zh-CN" sz="8000" dirty="0">
                <a:latin typeface="Calibri" panose="020F0502020204030204" pitchFamily="34" charset="0"/>
                <a:cs typeface="Calibri" panose="020F0502020204030204" pitchFamily="34" charset="0"/>
              </a:rPr>
              <a:t> </a:t>
            </a:r>
            <a:r>
              <a:rPr lang="en-US" altLang="zh-CN" sz="4000" b="1" dirty="0">
                <a:solidFill>
                  <a:schemeClr val="bg1"/>
                </a:solidFill>
                <a:latin typeface="Calibri" panose="020F0502020204030204" pitchFamily="34" charset="0"/>
                <a:cs typeface="Calibri" panose="020F0502020204030204" pitchFamily="34" charset="0"/>
              </a:rPr>
              <a:t>Thomas</a:t>
            </a:r>
            <a:r>
              <a:rPr lang="en-US" altLang="zh-CN" sz="4000" dirty="0">
                <a:solidFill>
                  <a:schemeClr val="bg1"/>
                </a:solidFill>
                <a:latin typeface="Calibri" panose="020F0502020204030204" pitchFamily="34" charset="0"/>
                <a:cs typeface="Calibri" panose="020F0502020204030204" pitchFamily="34" charset="0"/>
              </a:rPr>
              <a:t> </a:t>
            </a:r>
            <a:r>
              <a:rPr lang="en-US" altLang="zh-CN" sz="4000" b="1" dirty="0">
                <a:solidFill>
                  <a:schemeClr val="bg1"/>
                </a:solidFill>
                <a:latin typeface="Calibri" panose="020F0502020204030204" pitchFamily="34" charset="0"/>
                <a:cs typeface="Calibri" panose="020F0502020204030204" pitchFamily="34" charset="0"/>
              </a:rPr>
              <a:t>Jefferson</a:t>
            </a:r>
            <a:r>
              <a:rPr lang="en-US" altLang="zh-CN" sz="4000" dirty="0">
                <a:solidFill>
                  <a:schemeClr val="bg1"/>
                </a:solidFill>
                <a:latin typeface="Calibri" panose="020F0502020204030204" pitchFamily="34" charset="0"/>
                <a:cs typeface="Calibri" panose="020F0502020204030204" pitchFamily="34" charset="0"/>
              </a:rPr>
              <a:t> </a:t>
            </a:r>
            <a:r>
              <a:rPr lang="en-US" altLang="zh-CN" sz="4000" b="1" dirty="0">
                <a:solidFill>
                  <a:schemeClr val="bg1"/>
                </a:solidFill>
                <a:latin typeface="Calibri" panose="020F0502020204030204" pitchFamily="34" charset="0"/>
                <a:cs typeface="Calibri" panose="020F0502020204030204" pitchFamily="34" charset="0"/>
              </a:rPr>
              <a:t>National</a:t>
            </a:r>
            <a:r>
              <a:rPr lang="en-US" altLang="zh-CN" sz="4000" dirty="0">
                <a:solidFill>
                  <a:schemeClr val="bg1"/>
                </a:solidFill>
                <a:latin typeface="Calibri" panose="020F0502020204030204" pitchFamily="34" charset="0"/>
                <a:cs typeface="Calibri" panose="020F0502020204030204" pitchFamily="34" charset="0"/>
              </a:rPr>
              <a:t> </a:t>
            </a:r>
            <a:r>
              <a:rPr lang="en-US" altLang="zh-CN" sz="4000" b="1" dirty="0">
                <a:solidFill>
                  <a:srgbClr val="FFFFFF"/>
                </a:solidFill>
                <a:latin typeface="Calibri" panose="020F0502020204030204" pitchFamily="34" charset="0"/>
                <a:cs typeface="Calibri" panose="020F0502020204030204" pitchFamily="34" charset="0"/>
              </a:rPr>
              <a:t>Accelerator</a:t>
            </a:r>
            <a:r>
              <a:rPr lang="en-US" altLang="zh-CN" sz="4000" dirty="0">
                <a:latin typeface="Calibri" panose="020F0502020204030204" pitchFamily="34" charset="0"/>
                <a:cs typeface="Calibri" panose="020F0502020204030204" pitchFamily="34" charset="0"/>
              </a:rPr>
              <a:t> </a:t>
            </a:r>
            <a:r>
              <a:rPr lang="en-US" altLang="zh-CN" sz="4000" b="1" dirty="0">
                <a:solidFill>
                  <a:srgbClr val="FFFFFF"/>
                </a:solidFill>
                <a:latin typeface="Calibri" panose="020F0502020204030204" pitchFamily="34"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37" name="Picture 36">
            <a:extLst>
              <a:ext uri="{FF2B5EF4-FFF2-40B4-BE49-F238E27FC236}">
                <a16:creationId xmlns:a16="http://schemas.microsoft.com/office/drawing/2014/main" id="{654E0FDA-637E-294B-89F9-6089E9B3ADC6}"/>
              </a:ext>
            </a:extLst>
          </p:cNvPr>
          <p:cNvPicPr>
            <a:picLocks noChangeAspect="1"/>
          </p:cNvPicPr>
          <p:nvPr/>
        </p:nvPicPr>
        <p:blipFill>
          <a:blip r:embed="rId5"/>
          <a:stretch>
            <a:fillRect/>
          </a:stretch>
        </p:blipFill>
        <p:spPr>
          <a:xfrm>
            <a:off x="26758568" y="169482"/>
            <a:ext cx="2809541" cy="3725521"/>
          </a:xfrm>
          <a:prstGeom prst="rect">
            <a:avLst/>
          </a:prstGeom>
        </p:spPr>
      </p:pic>
      <p:grpSp>
        <p:nvGrpSpPr>
          <p:cNvPr id="40" name="Group 39">
            <a:extLst>
              <a:ext uri="{FF2B5EF4-FFF2-40B4-BE49-F238E27FC236}">
                <a16:creationId xmlns:a16="http://schemas.microsoft.com/office/drawing/2014/main" id="{DC022F08-7E89-6344-BF04-A2060CFD3E5C}"/>
              </a:ext>
            </a:extLst>
          </p:cNvPr>
          <p:cNvGrpSpPr/>
          <p:nvPr/>
        </p:nvGrpSpPr>
        <p:grpSpPr>
          <a:xfrm>
            <a:off x="144378" y="4345247"/>
            <a:ext cx="29988700" cy="20065166"/>
            <a:chOff x="264771" y="4880131"/>
            <a:chExt cx="9326237" cy="20065166"/>
          </a:xfrm>
        </p:grpSpPr>
        <p:sp>
          <p:nvSpPr>
            <p:cNvPr id="11" name="Freeform 3"/>
            <p:cNvSpPr/>
            <p:nvPr/>
          </p:nvSpPr>
          <p:spPr>
            <a:xfrm>
              <a:off x="264771" y="4880131"/>
              <a:ext cx="9326237"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E1 and that pion cloud</a:t>
              </a:r>
              <a:endParaRPr lang="zh-CN" altLang="en-US" sz="3600"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9319198"/>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439290" y="5223252"/>
            <a:ext cx="13212325" cy="3970318"/>
          </a:xfrm>
          <a:prstGeom prst="rect">
            <a:avLst/>
          </a:prstGeom>
          <a:noFill/>
        </p:spPr>
        <p:txBody>
          <a:bodyPr wrap="square" rtlCol="0">
            <a:spAutoFit/>
          </a:bodyPr>
          <a:lstStyle/>
          <a:p>
            <a:r>
              <a:rPr lang="en-US" sz="2800" dirty="0">
                <a:latin typeface="Avenir Roman" panose="02000503020000020003" pitchFamily="2" charset="0"/>
              </a:rPr>
              <a:t>The production of nucleon resonances has been one of the first experiments with the CLAS detector, tagged “E1” for Electro-production: we make resonances by using a beam of electrons.</a:t>
            </a:r>
          </a:p>
          <a:p>
            <a:endParaRPr lang="en-US" sz="2800" dirty="0">
              <a:latin typeface="Avenir Roman" panose="02000503020000020003" pitchFamily="2" charset="0"/>
            </a:endParaRPr>
          </a:p>
          <a:p>
            <a:r>
              <a:rPr lang="en-US" sz="2800" dirty="0">
                <a:latin typeface="Avenir Roman" panose="02000503020000020003" pitchFamily="2" charset="0"/>
              </a:rPr>
              <a:t>The first theoretical models of the nucleon describe it as made of quarks bound together by a nuclear potential, and not interacting with each other.</a:t>
            </a:r>
          </a:p>
          <a:p>
            <a:endParaRPr lang="en-US" sz="2800" dirty="0">
              <a:latin typeface="Avenir Roman" panose="02000503020000020003" pitchFamily="2" charset="0"/>
            </a:endParaRPr>
          </a:p>
          <a:p>
            <a:r>
              <a:rPr lang="en-US" sz="2800" dirty="0">
                <a:latin typeface="Avenir Roman" panose="02000503020000020003" pitchFamily="2" charset="0"/>
              </a:rPr>
              <a:t>In reality </a:t>
            </a:r>
            <a:r>
              <a:rPr lang="en-US" sz="2800" b="1" dirty="0">
                <a:latin typeface="Avenir Roman" panose="02000503020000020003" pitchFamily="2" charset="0"/>
              </a:rPr>
              <a:t>quarks do interact: they exchange gluons</a:t>
            </a:r>
            <a:r>
              <a:rPr lang="en-US" sz="2800" dirty="0">
                <a:latin typeface="Avenir Roman" panose="02000503020000020003" pitchFamily="2" charset="0"/>
              </a:rPr>
              <a:t>. The study of these interactions was the first mission of the CLAS detector, started in 1995.</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14101857" y="23908795"/>
            <a:ext cx="15880129" cy="415498"/>
          </a:xfrm>
          <a:prstGeom prst="rect">
            <a:avLst/>
          </a:prstGeom>
          <a:noFill/>
          <a:ln>
            <a:solidFill>
              <a:schemeClr val="accent1">
                <a:shade val="50000"/>
              </a:schemeClr>
            </a:solidFill>
          </a:ln>
        </p:spPr>
        <p:txBody>
          <a:bodyPr wrap="square" tIns="91440" rtlCol="0">
            <a:spAutoFit/>
          </a:bodyPr>
          <a:lstStyle/>
          <a:p>
            <a:pPr algn="ctr"/>
            <a:r>
              <a:rPr lang="en-US" dirty="0"/>
              <a:t>How a meson cloud is formed: gluons can form a meson and and anti-meson pairs from interactions of the quarks within the nucleon. </a:t>
            </a:r>
          </a:p>
        </p:txBody>
      </p:sp>
      <p:grpSp>
        <p:nvGrpSpPr>
          <p:cNvPr id="85" name="Group 84">
            <a:extLst>
              <a:ext uri="{FF2B5EF4-FFF2-40B4-BE49-F238E27FC236}">
                <a16:creationId xmlns:a16="http://schemas.microsoft.com/office/drawing/2014/main" id="{7155C23D-BC50-CD41-9F9A-BB0313F00E0A}"/>
              </a:ext>
            </a:extLst>
          </p:cNvPr>
          <p:cNvGrpSpPr/>
          <p:nvPr/>
        </p:nvGrpSpPr>
        <p:grpSpPr>
          <a:xfrm>
            <a:off x="144378" y="24853185"/>
            <a:ext cx="29988700" cy="17703257"/>
            <a:chOff x="264771" y="4880131"/>
            <a:chExt cx="9326237" cy="17703257"/>
          </a:xfrm>
        </p:grpSpPr>
        <p:sp>
          <p:nvSpPr>
            <p:cNvPr id="86" name="Freeform 3">
              <a:extLst>
                <a:ext uri="{FF2B5EF4-FFF2-40B4-BE49-F238E27FC236}">
                  <a16:creationId xmlns:a16="http://schemas.microsoft.com/office/drawing/2014/main" id="{F6929060-91A1-8B4A-95B4-1454AE8BCE44}"/>
                </a:ext>
              </a:extLst>
            </p:cNvPr>
            <p:cNvSpPr/>
            <p:nvPr/>
          </p:nvSpPr>
          <p:spPr>
            <a:xfrm>
              <a:off x="264771" y="4880131"/>
              <a:ext cx="9326237"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DVCS and </a:t>
              </a:r>
              <a:r>
                <a:rPr lang="en-US" altLang="zh-CN" sz="3600" b="1">
                  <a:latin typeface="Avenir Roman" panose="02000503020000020003" pitchFamily="2" charset="0"/>
                </a:rPr>
                <a:t>3D tomography </a:t>
              </a:r>
              <a:r>
                <a:rPr lang="en-US" altLang="zh-CN" sz="3600" b="1" dirty="0">
                  <a:latin typeface="Avenir Roman" panose="02000503020000020003" pitchFamily="2" charset="0"/>
                </a:rPr>
                <a:t>of the proton</a:t>
              </a:r>
              <a:endParaRPr lang="zh-CN" altLang="en-US" sz="3600" b="1" dirty="0">
                <a:latin typeface="Avenir Roman" panose="02000503020000020003" pitchFamily="2" charset="0"/>
              </a:endParaRPr>
            </a:p>
          </p:txBody>
        </p:sp>
        <p:sp>
          <p:nvSpPr>
            <p:cNvPr id="89" name="Rectangle 88">
              <a:extLst>
                <a:ext uri="{FF2B5EF4-FFF2-40B4-BE49-F238E27FC236}">
                  <a16:creationId xmlns:a16="http://schemas.microsoft.com/office/drawing/2014/main" id="{EAE8A866-35D9-2D4F-A28B-598C6404A310}"/>
                </a:ext>
              </a:extLst>
            </p:cNvPr>
            <p:cNvSpPr/>
            <p:nvPr/>
          </p:nvSpPr>
          <p:spPr>
            <a:xfrm>
              <a:off x="273050" y="5626099"/>
              <a:ext cx="9317958" cy="1695728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grpSp>
      <p:sp>
        <p:nvSpPr>
          <p:cNvPr id="97" name="TextBox 96">
            <a:extLst>
              <a:ext uri="{FF2B5EF4-FFF2-40B4-BE49-F238E27FC236}">
                <a16:creationId xmlns:a16="http://schemas.microsoft.com/office/drawing/2014/main" id="{2FB65FF1-400E-9244-BA90-8A69422C22B1}"/>
              </a:ext>
            </a:extLst>
          </p:cNvPr>
          <p:cNvSpPr txBox="1"/>
          <p:nvPr/>
        </p:nvSpPr>
        <p:spPr>
          <a:xfrm>
            <a:off x="551867" y="25803458"/>
            <a:ext cx="12496802" cy="6555641"/>
          </a:xfrm>
          <a:prstGeom prst="rect">
            <a:avLst/>
          </a:prstGeom>
          <a:noFill/>
        </p:spPr>
        <p:txBody>
          <a:bodyPr wrap="square" rtlCol="0">
            <a:spAutoFit/>
          </a:bodyPr>
          <a:lstStyle/>
          <a:p>
            <a:r>
              <a:rPr lang="en-US" sz="2800" dirty="0">
                <a:latin typeface="Avenir Roman" panose="02000503020000020003" pitchFamily="2" charset="0"/>
              </a:rPr>
              <a:t>Our microscopes to peek inside the nucleons have improved significantly throughout the years. </a:t>
            </a:r>
          </a:p>
          <a:p>
            <a:endParaRPr lang="en-US" sz="2800" dirty="0">
              <a:latin typeface="Avenir Roman" panose="02000503020000020003" pitchFamily="2" charset="0"/>
            </a:endParaRPr>
          </a:p>
          <a:p>
            <a:r>
              <a:rPr lang="en-US" sz="2800" dirty="0">
                <a:latin typeface="Avenir Roman" panose="02000503020000020003" pitchFamily="2" charset="0"/>
              </a:rPr>
              <a:t>In the ’60s we thought of the proton as a “fuzzy tennis ball”: we could describe its properties as a whole but we couldn’t see what was happening inside. </a:t>
            </a:r>
          </a:p>
          <a:p>
            <a:endParaRPr lang="en-US" sz="2800" dirty="0">
              <a:latin typeface="Avenir Roman" panose="02000503020000020003" pitchFamily="2" charset="0"/>
            </a:endParaRPr>
          </a:p>
          <a:p>
            <a:r>
              <a:rPr lang="en-US" sz="2800" dirty="0">
                <a:latin typeface="Avenir Roman" panose="02000503020000020003" pitchFamily="2" charset="0"/>
              </a:rPr>
              <a:t>Then we discovered particles were made of </a:t>
            </a:r>
            <a:r>
              <a:rPr lang="en-US" sz="2800" b="1" dirty="0">
                <a:latin typeface="Avenir Roman" panose="02000503020000020003" pitchFamily="2" charset="0"/>
              </a:rPr>
              <a:t>quarks</a:t>
            </a:r>
            <a:r>
              <a:rPr lang="en-US" sz="2800" dirty="0">
                <a:latin typeface="Avenir Roman" panose="02000503020000020003" pitchFamily="2" charset="0"/>
              </a:rPr>
              <a:t>, and started to understand their role in the nuclear structure. Until very recently however, we were limited to a two-dimensional picture of the nucleons.</a:t>
            </a:r>
          </a:p>
          <a:p>
            <a:endParaRPr lang="en-US" sz="2800" dirty="0">
              <a:latin typeface="Avenir Roman" panose="02000503020000020003" pitchFamily="2" charset="0"/>
            </a:endParaRPr>
          </a:p>
          <a:p>
            <a:r>
              <a:rPr lang="en-US" sz="2800" dirty="0">
                <a:latin typeface="Avenir Roman" panose="02000503020000020003" pitchFamily="2" charset="0"/>
              </a:rPr>
              <a:t>With Hall-B and CLAS12 we can now peek deep inside the hadrons and make a 3D tomography of the “guts” of the nucleons by looking at Generalized Parton Distributions, or GPDs.</a:t>
            </a:r>
          </a:p>
          <a:p>
            <a:endParaRPr lang="en-US" sz="2800" dirty="0">
              <a:latin typeface="Avenir Roman" panose="02000503020000020003" pitchFamily="2" charset="0"/>
            </a:endParaRPr>
          </a:p>
        </p:txBody>
      </p:sp>
      <p:sp>
        <p:nvSpPr>
          <p:cNvPr id="163" name="TextBox 162">
            <a:extLst>
              <a:ext uri="{FF2B5EF4-FFF2-40B4-BE49-F238E27FC236}">
                <a16:creationId xmlns:a16="http://schemas.microsoft.com/office/drawing/2014/main" id="{8E87CE2E-4F8B-B341-BE7F-2A77DDA286E0}"/>
              </a:ext>
            </a:extLst>
          </p:cNvPr>
          <p:cNvSpPr txBox="1"/>
          <p:nvPr/>
        </p:nvSpPr>
        <p:spPr>
          <a:xfrm>
            <a:off x="13950766" y="29476700"/>
            <a:ext cx="16040284" cy="1615827"/>
          </a:xfrm>
          <a:prstGeom prst="rect">
            <a:avLst/>
          </a:prstGeom>
          <a:noFill/>
          <a:ln>
            <a:solidFill>
              <a:schemeClr val="accent1">
                <a:shade val="50000"/>
              </a:schemeClr>
            </a:solidFill>
          </a:ln>
        </p:spPr>
        <p:txBody>
          <a:bodyPr wrap="square" tIns="91440" rtlCol="0">
            <a:spAutoFit/>
          </a:bodyPr>
          <a:lstStyle/>
          <a:p>
            <a:pPr algn="just"/>
            <a:r>
              <a:rPr lang="en-US" sz="2400" dirty="0"/>
              <a:t>Our understanding of spin has evolved throughout the years. In the ‘80s we thought the quark spins </a:t>
            </a:r>
            <a:r>
              <a:rPr lang="en-US" sz="2400"/>
              <a:t>were solely </a:t>
            </a:r>
            <a:r>
              <a:rPr lang="en-US" sz="2400" dirty="0"/>
              <a:t>responsible of the proton total spin. Then we discovered that the quark movement inside the proton contributed as well, but it turns out this contribution was not enough to explain what we observed. Physicists around the world experienced a “</a:t>
            </a:r>
            <a:r>
              <a:rPr lang="en-US" sz="2400" b="1" dirty="0"/>
              <a:t>spin crisis”</a:t>
            </a:r>
            <a:r>
              <a:rPr lang="en-US" sz="2400" dirty="0"/>
              <a:t>! </a:t>
            </a:r>
          </a:p>
          <a:p>
            <a:pPr algn="just"/>
            <a:r>
              <a:rPr lang="en-US" sz="2400" dirty="0"/>
              <a:t>Today we believe that the gluons also contribute to the total spin of the proton. We’re going to find out more in Hall-B.</a:t>
            </a:r>
          </a:p>
        </p:txBody>
      </p:sp>
      <p:pic>
        <p:nvPicPr>
          <p:cNvPr id="8" name="Picture 7">
            <a:extLst>
              <a:ext uri="{FF2B5EF4-FFF2-40B4-BE49-F238E27FC236}">
                <a16:creationId xmlns:a16="http://schemas.microsoft.com/office/drawing/2014/main" id="{C14396A1-6022-3C42-92D2-158EC2DC26E3}"/>
              </a:ext>
            </a:extLst>
          </p:cNvPr>
          <p:cNvPicPr>
            <a:picLocks noChangeAspect="1"/>
          </p:cNvPicPr>
          <p:nvPr/>
        </p:nvPicPr>
        <p:blipFill>
          <a:blip r:embed="rId6"/>
          <a:stretch>
            <a:fillRect/>
          </a:stretch>
        </p:blipFill>
        <p:spPr>
          <a:xfrm>
            <a:off x="273050" y="16141700"/>
            <a:ext cx="13677715" cy="6860944"/>
          </a:xfrm>
          <a:prstGeom prst="rect">
            <a:avLst/>
          </a:prstGeom>
        </p:spPr>
      </p:pic>
      <p:pic>
        <p:nvPicPr>
          <p:cNvPr id="18" name="Picture 17">
            <a:extLst>
              <a:ext uri="{FF2B5EF4-FFF2-40B4-BE49-F238E27FC236}">
                <a16:creationId xmlns:a16="http://schemas.microsoft.com/office/drawing/2014/main" id="{585DEEB0-1363-5E45-984E-A295B56B8864}"/>
              </a:ext>
            </a:extLst>
          </p:cNvPr>
          <p:cNvPicPr>
            <a:picLocks noChangeAspect="1"/>
          </p:cNvPicPr>
          <p:nvPr/>
        </p:nvPicPr>
        <p:blipFill>
          <a:blip r:embed="rId7"/>
          <a:stretch>
            <a:fillRect/>
          </a:stretch>
        </p:blipFill>
        <p:spPr>
          <a:xfrm>
            <a:off x="14110919" y="13985587"/>
            <a:ext cx="15880130" cy="9844013"/>
          </a:xfrm>
          <a:prstGeom prst="rect">
            <a:avLst/>
          </a:prstGeom>
        </p:spPr>
      </p:pic>
      <p:pic>
        <p:nvPicPr>
          <p:cNvPr id="24" name="Picture 23">
            <a:extLst>
              <a:ext uri="{FF2B5EF4-FFF2-40B4-BE49-F238E27FC236}">
                <a16:creationId xmlns:a16="http://schemas.microsoft.com/office/drawing/2014/main" id="{7D18E8B1-DFF0-A148-A4F2-879E4A908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9290" y="9386592"/>
            <a:ext cx="13529600" cy="6869884"/>
          </a:xfrm>
          <a:prstGeom prst="rect">
            <a:avLst/>
          </a:prstGeom>
        </p:spPr>
      </p:pic>
      <p:pic>
        <p:nvPicPr>
          <p:cNvPr id="27" name="Picture 26">
            <a:extLst>
              <a:ext uri="{FF2B5EF4-FFF2-40B4-BE49-F238E27FC236}">
                <a16:creationId xmlns:a16="http://schemas.microsoft.com/office/drawing/2014/main" id="{93D95456-A4C6-B445-9E3F-6F62336E8128}"/>
              </a:ext>
            </a:extLst>
          </p:cNvPr>
          <p:cNvPicPr>
            <a:picLocks noChangeAspect="1"/>
          </p:cNvPicPr>
          <p:nvPr/>
        </p:nvPicPr>
        <p:blipFill>
          <a:blip r:embed="rId9"/>
          <a:stretch>
            <a:fillRect/>
          </a:stretch>
        </p:blipFill>
        <p:spPr>
          <a:xfrm>
            <a:off x="18058735" y="5415761"/>
            <a:ext cx="11503024" cy="8534400"/>
          </a:xfrm>
          <a:prstGeom prst="rect">
            <a:avLst/>
          </a:prstGeom>
        </p:spPr>
      </p:pic>
      <p:cxnSp>
        <p:nvCxnSpPr>
          <p:cNvPr id="186" name="Straight Arrow Connector 185">
            <a:extLst>
              <a:ext uri="{FF2B5EF4-FFF2-40B4-BE49-F238E27FC236}">
                <a16:creationId xmlns:a16="http://schemas.microsoft.com/office/drawing/2014/main" id="{F10861F6-53DF-6A49-BE0E-09DBD8E52717}"/>
              </a:ext>
            </a:extLst>
          </p:cNvPr>
          <p:cNvCxnSpPr>
            <a:cxnSpLocks/>
          </p:cNvCxnSpPr>
          <p:nvPr/>
        </p:nvCxnSpPr>
        <p:spPr>
          <a:xfrm>
            <a:off x="21304250" y="6311900"/>
            <a:ext cx="0" cy="222930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D2459EAF-FFDB-4941-95C0-4EC31787E0F5}"/>
              </a:ext>
            </a:extLst>
          </p:cNvPr>
          <p:cNvSpPr txBox="1"/>
          <p:nvPr/>
        </p:nvSpPr>
        <p:spPr>
          <a:xfrm>
            <a:off x="273050" y="23075900"/>
            <a:ext cx="13677715" cy="1246495"/>
          </a:xfrm>
          <a:prstGeom prst="rect">
            <a:avLst/>
          </a:prstGeom>
          <a:noFill/>
          <a:ln>
            <a:solidFill>
              <a:schemeClr val="accent1">
                <a:shade val="50000"/>
              </a:schemeClr>
            </a:solidFill>
          </a:ln>
        </p:spPr>
        <p:txBody>
          <a:bodyPr wrap="square" tIns="91440" rtlCol="0">
            <a:spAutoFit/>
          </a:bodyPr>
          <a:lstStyle/>
          <a:p>
            <a:pPr algn="ctr"/>
            <a:r>
              <a:rPr lang="en-US" dirty="0"/>
              <a:t>Top: artistic rendition of </a:t>
            </a:r>
            <a:r>
              <a:rPr lang="en-US"/>
              <a:t>the quarks/gluons </a:t>
            </a:r>
            <a:r>
              <a:rPr lang="en-US" dirty="0"/>
              <a:t>interactions within the nucleons. Quarks interacts by exchanging “gluons”, the carriers of the strong nuclear force. These interactions happen all the time and sometimes they can produce a quark-antiquark pair for a very brief period of time.</a:t>
            </a:r>
          </a:p>
          <a:p>
            <a:pPr algn="ctr"/>
            <a:r>
              <a:rPr lang="en-US" dirty="0"/>
              <a:t>Bottom: how we produced resonances at Jefferson Lab in the first Hall-B experiment:  we smashed a very intense, very energetic electron beam against an hydrogen target. For all intents and purposes, as seen by the energetic electrons, the hydrogen atom is just made of protons.</a:t>
            </a:r>
          </a:p>
        </p:txBody>
      </p:sp>
      <p:sp>
        <p:nvSpPr>
          <p:cNvPr id="188" name="TextBox 187">
            <a:extLst>
              <a:ext uri="{FF2B5EF4-FFF2-40B4-BE49-F238E27FC236}">
                <a16:creationId xmlns:a16="http://schemas.microsoft.com/office/drawing/2014/main" id="{DFF88F39-C3EB-3440-AB3A-908A6B408417}"/>
              </a:ext>
            </a:extLst>
          </p:cNvPr>
          <p:cNvSpPr txBox="1"/>
          <p:nvPr/>
        </p:nvSpPr>
        <p:spPr>
          <a:xfrm>
            <a:off x="15370177" y="6010216"/>
            <a:ext cx="2688558" cy="6417141"/>
          </a:xfrm>
          <a:prstGeom prst="rect">
            <a:avLst/>
          </a:prstGeom>
          <a:noFill/>
          <a:ln>
            <a:solidFill>
              <a:schemeClr val="accent1">
                <a:shade val="50000"/>
              </a:schemeClr>
            </a:solidFill>
          </a:ln>
        </p:spPr>
        <p:txBody>
          <a:bodyPr wrap="square" tIns="91440" rtlCol="0">
            <a:spAutoFit/>
          </a:bodyPr>
          <a:lstStyle/>
          <a:p>
            <a:pPr algn="ctr"/>
            <a:r>
              <a:rPr lang="en-US" sz="2400" dirty="0"/>
              <a:t>This is one of the key results obtained in the early 2000’s:</a:t>
            </a:r>
          </a:p>
          <a:p>
            <a:pPr algn="ctr"/>
            <a:r>
              <a:rPr lang="en-US" sz="2400" dirty="0"/>
              <a:t>Nucleons are surrounded by a ”cloud” of mesons, that change the properties of the nucleons themselves.</a:t>
            </a:r>
          </a:p>
          <a:p>
            <a:pPr algn="ctr"/>
            <a:endParaRPr lang="en-US" sz="2400" dirty="0"/>
          </a:p>
          <a:p>
            <a:pPr algn="ctr"/>
            <a:r>
              <a:rPr lang="en-US" sz="2400" dirty="0"/>
              <a:t>The data heavily favors the models that add the meson cloud to the “bare” quark model of the nucleon.</a:t>
            </a:r>
          </a:p>
        </p:txBody>
      </p:sp>
      <p:sp>
        <p:nvSpPr>
          <p:cNvPr id="30" name="Rectangle 29">
            <a:extLst>
              <a:ext uri="{FF2B5EF4-FFF2-40B4-BE49-F238E27FC236}">
                <a16:creationId xmlns:a16="http://schemas.microsoft.com/office/drawing/2014/main" id="{05D01152-8445-2545-9B4C-599863998920}"/>
              </a:ext>
            </a:extLst>
          </p:cNvPr>
          <p:cNvSpPr/>
          <p:nvPr/>
        </p:nvSpPr>
        <p:spPr>
          <a:xfrm>
            <a:off x="21609050" y="9562327"/>
            <a:ext cx="3009350" cy="646331"/>
          </a:xfrm>
          <a:prstGeom prst="rect">
            <a:avLst/>
          </a:prstGeom>
        </p:spPr>
        <p:txBody>
          <a:bodyPr wrap="none">
            <a:spAutoFit/>
          </a:bodyPr>
          <a:lstStyle/>
          <a:p>
            <a:pPr algn="ctr"/>
            <a:r>
              <a:rPr lang="en-US" dirty="0"/>
              <a:t>the “bare” quark model (QM) </a:t>
            </a:r>
          </a:p>
          <a:p>
            <a:pPr algn="ctr"/>
            <a:r>
              <a:rPr lang="en-US" dirty="0"/>
              <a:t>of the nucleon.</a:t>
            </a:r>
          </a:p>
        </p:txBody>
      </p:sp>
      <p:pic>
        <p:nvPicPr>
          <p:cNvPr id="5" name="Picture 4">
            <a:extLst>
              <a:ext uri="{FF2B5EF4-FFF2-40B4-BE49-F238E27FC236}">
                <a16:creationId xmlns:a16="http://schemas.microsoft.com/office/drawing/2014/main" id="{00C1C1D1-92B4-4B4A-98DF-F9A208B36BB7}"/>
              </a:ext>
            </a:extLst>
          </p:cNvPr>
          <p:cNvPicPr>
            <a:picLocks noChangeAspect="1"/>
          </p:cNvPicPr>
          <p:nvPr/>
        </p:nvPicPr>
        <p:blipFill rotWithShape="1">
          <a:blip r:embed="rId10">
            <a:extLst>
              <a:ext uri="{28A0092B-C50C-407E-A947-70E740481C1C}">
                <a14:useLocalDpi xmlns:a14="http://schemas.microsoft.com/office/drawing/2010/main" val="0"/>
              </a:ext>
            </a:extLst>
          </a:blip>
          <a:srcRect l="32276" t="2981" r="36057" b="4511"/>
          <a:stretch/>
        </p:blipFill>
        <p:spPr>
          <a:xfrm rot="16200000">
            <a:off x="20077786" y="19652375"/>
            <a:ext cx="3750110" cy="16050939"/>
          </a:xfrm>
          <a:prstGeom prst="rect">
            <a:avLst/>
          </a:prstGeom>
        </p:spPr>
      </p:pic>
      <p:pic>
        <p:nvPicPr>
          <p:cNvPr id="7" name="Picture 6">
            <a:extLst>
              <a:ext uri="{FF2B5EF4-FFF2-40B4-BE49-F238E27FC236}">
                <a16:creationId xmlns:a16="http://schemas.microsoft.com/office/drawing/2014/main" id="{DE42DEAC-DD75-A243-9381-70B502120628}"/>
              </a:ext>
            </a:extLst>
          </p:cNvPr>
          <p:cNvPicPr>
            <a:picLocks noChangeAspect="1"/>
          </p:cNvPicPr>
          <p:nvPr/>
        </p:nvPicPr>
        <p:blipFill rotWithShape="1">
          <a:blip r:embed="rId11">
            <a:clrChange>
              <a:clrFrom>
                <a:srgbClr val="FFFFFF"/>
              </a:clrFrom>
              <a:clrTo>
                <a:srgbClr val="FFFFFF">
                  <a:alpha val="0"/>
                </a:srgbClr>
              </a:clrTo>
            </a:clrChange>
          </a:blip>
          <a:srcRect l="3142" t="2883" b="5816"/>
          <a:stretch/>
        </p:blipFill>
        <p:spPr>
          <a:xfrm>
            <a:off x="425450" y="32232511"/>
            <a:ext cx="13004140" cy="10058400"/>
          </a:xfrm>
          <a:prstGeom prst="rect">
            <a:avLst/>
          </a:prstGeom>
        </p:spPr>
      </p:pic>
      <p:pic>
        <p:nvPicPr>
          <p:cNvPr id="12" name="Picture 11">
            <a:extLst>
              <a:ext uri="{FF2B5EF4-FFF2-40B4-BE49-F238E27FC236}">
                <a16:creationId xmlns:a16="http://schemas.microsoft.com/office/drawing/2014/main" id="{C77B7BFC-47ED-3B4C-BDB7-646BCB62D41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927371" y="31244937"/>
            <a:ext cx="16050939" cy="10651817"/>
          </a:xfrm>
          <a:prstGeom prst="rect">
            <a:avLst/>
          </a:prstGeom>
        </p:spPr>
      </p:pic>
      <p:sp>
        <p:nvSpPr>
          <p:cNvPr id="76" name="TextBox 75">
            <a:extLst>
              <a:ext uri="{FF2B5EF4-FFF2-40B4-BE49-F238E27FC236}">
                <a16:creationId xmlns:a16="http://schemas.microsoft.com/office/drawing/2014/main" id="{D2C4592D-EAC2-D943-9F26-A650CEB10A02}"/>
              </a:ext>
            </a:extLst>
          </p:cNvPr>
          <p:cNvSpPr txBox="1"/>
          <p:nvPr/>
        </p:nvSpPr>
        <p:spPr>
          <a:xfrm>
            <a:off x="13927371" y="41896755"/>
            <a:ext cx="16050939" cy="507831"/>
          </a:xfrm>
          <a:prstGeom prst="rect">
            <a:avLst/>
          </a:prstGeom>
          <a:noFill/>
          <a:ln>
            <a:solidFill>
              <a:schemeClr val="accent1">
                <a:shade val="50000"/>
              </a:schemeClr>
            </a:solidFill>
          </a:ln>
        </p:spPr>
        <p:txBody>
          <a:bodyPr wrap="square" tIns="91440" rtlCol="0">
            <a:spAutoFit/>
          </a:bodyPr>
          <a:lstStyle/>
          <a:p>
            <a:pPr algn="just"/>
            <a:r>
              <a:rPr lang="en-US" sz="2400" dirty="0"/>
              <a:t>CLAS measurements of beam spin asymmetries allowed us to have a peek deep inside the proton. Hall-B will keep investigating.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1983</TotalTime>
  <Words>537</Words>
  <Application>Microsoft Macintosh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Arial Black</vt:lpstr>
      <vt:lpstr>Avenir Roman</vt:lpstr>
      <vt:lpstr>Calibri</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206</cp:revision>
  <cp:lastPrinted>2018-04-25T20:58:51Z</cp:lastPrinted>
  <dcterms:created xsi:type="dcterms:W3CDTF">2006-08-16T00:00:00Z</dcterms:created>
  <dcterms:modified xsi:type="dcterms:W3CDTF">2018-05-17T14:26:40Z</dcterms:modified>
</cp:coreProperties>
</file>